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59" r:id="rId5"/>
    <p:sldId id="257" r:id="rId6"/>
    <p:sldId id="265" r:id="rId7"/>
    <p:sldId id="263" r:id="rId8"/>
    <p:sldId id="264" r:id="rId9"/>
    <p:sldId id="266" r:id="rId10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52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251B17-085E-1B67-0683-ACD75DF2AB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A9B44F2-9B5B-FEAC-5C89-D856F04AB1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1733B03-E59A-2E48-B4FA-7573FE69F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64CA7-A1CE-454A-93AA-241ECE829425}" type="datetimeFigureOut">
              <a:rPr lang="es-MX" smtClean="0"/>
              <a:t>14/02/2025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D603675-DCD9-1188-FA05-A8E45D6CA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36C4082-90A0-9B1D-B667-34EFFAD07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2DD83-3520-4068-A9A6-4143260D7BD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89712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1DC9B5-B676-DDD1-E51D-E4B5AEE37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8DA835E-B621-D3C3-2F67-5970102485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138C87F-2104-4C67-8C3C-9F89792E0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64CA7-A1CE-454A-93AA-241ECE829425}" type="datetimeFigureOut">
              <a:rPr lang="es-MX" smtClean="0"/>
              <a:t>14/02/2025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DC18EC3-5C6A-ACF8-4780-849B24E34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6FC704-0B89-EACA-4351-22411FB89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2DD83-3520-4068-A9A6-4143260D7BD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63019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992962B-28D8-8CDB-2651-C532B4107C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CEE409E-5F13-4AD7-0E49-3C3BCB9E1B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9CE4895-531F-931F-0CBE-28B204AAA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64CA7-A1CE-454A-93AA-241ECE829425}" type="datetimeFigureOut">
              <a:rPr lang="es-MX" smtClean="0"/>
              <a:t>14/02/2025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0878580-4B11-33F3-9A63-057AEC0F6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D3B8CD2-1E42-44F6-1A21-B0B2A7F29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2DD83-3520-4068-A9A6-4143260D7BD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13728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807D20-7970-CBAA-AF44-ED6E05D1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0A37F6-6589-1820-2663-3781C8B577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EA49AF8-F088-9237-0CF2-A2C6D84C8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64CA7-A1CE-454A-93AA-241ECE829425}" type="datetimeFigureOut">
              <a:rPr lang="es-MX" smtClean="0"/>
              <a:t>14/02/2025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E5EB3D2-1ECA-0AEE-7950-B3C608C9E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AC84626-24D3-3996-E425-D73B68485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2DD83-3520-4068-A9A6-4143260D7BD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44699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C26EB7-AC63-5605-313C-1BA0A540C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D705D3D-9FBC-0FAD-A4A2-9D2305C197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8F6BB-051B-4F9E-CBCC-700631164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64CA7-A1CE-454A-93AA-241ECE829425}" type="datetimeFigureOut">
              <a:rPr lang="es-MX" smtClean="0"/>
              <a:t>14/02/2025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0752A21-4C03-7FDD-E979-3145EE242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F4C59D9-93D3-1723-E27A-6FB39A582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2DD83-3520-4068-A9A6-4143260D7BD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8377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B748B1-128B-178F-AF0C-FB602281D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8040A54-B75C-435C-8301-6E8DFDC729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9ECC5B3-75B3-91F8-00A1-1D5BF0C7BD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5C16A00-7BCB-1911-0479-8417DA28B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64CA7-A1CE-454A-93AA-241ECE829425}" type="datetimeFigureOut">
              <a:rPr lang="es-MX" smtClean="0"/>
              <a:t>14/02/2025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B80BF3E-FA55-A24C-2D0D-0C07193E2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8CA6F32-B5D7-613D-B71F-85268141B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2DD83-3520-4068-A9A6-4143260D7BD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47205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DC9A77-E2C0-9D4E-C500-3AE597AF8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F4ADED0-B512-FA76-74F9-1DB441B815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467A394-4634-F3A2-59A1-DEB55E2B90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98BCD8B-CCAA-2C53-ABF7-BA725CA6A1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C9F3CF7-C014-0DE9-4EA7-4969292022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BF8939E-39DA-9077-0A45-57AB3CD50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64CA7-A1CE-454A-93AA-241ECE829425}" type="datetimeFigureOut">
              <a:rPr lang="es-MX" smtClean="0"/>
              <a:t>14/02/2025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543805D-BE25-519C-38E3-30F455F6D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7CDEB57-DFDB-13E7-60E7-835E2F8DF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2DD83-3520-4068-A9A6-4143260D7BD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98225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D60E4A-B69E-E313-9D44-27A7F7E3D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66C8CBC-8D0B-DB54-45E2-A8FD6C3A7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64CA7-A1CE-454A-93AA-241ECE829425}" type="datetimeFigureOut">
              <a:rPr lang="es-MX" smtClean="0"/>
              <a:t>14/02/2025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B1F36C2-720E-11C1-3C7B-B85B51D92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4321D24-90E1-2A0A-77DA-762E468F7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2DD83-3520-4068-A9A6-4143260D7BD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96806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BB8F3B3-0FDB-D6BF-15A9-1909AAC30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64CA7-A1CE-454A-93AA-241ECE829425}" type="datetimeFigureOut">
              <a:rPr lang="es-MX" smtClean="0"/>
              <a:t>14/02/2025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592F281-EFA7-4980-FFD8-0B42FA665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B39BA1B-7F18-D817-E040-147B24413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2DD83-3520-4068-A9A6-4143260D7BD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49299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8A292-7C5B-DB22-D595-D0B6D6AF0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C8D8475-5F54-F7D0-797E-EEF1A6A1E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A222067-0DF5-B265-5D7E-70D144BAA0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67D681B-CC6B-DCCF-4FEA-2BC1CF5B1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64CA7-A1CE-454A-93AA-241ECE829425}" type="datetimeFigureOut">
              <a:rPr lang="es-MX" smtClean="0"/>
              <a:t>14/02/2025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B2739D7-D3EB-3D79-9E8E-A2EE4FEF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D62C098-CF76-EC83-6FCF-7DBCB4A91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2DD83-3520-4068-A9A6-4143260D7BD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42575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B46A9E-41B7-AA00-1BCD-DE6D155BE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A685985-226D-A9F9-378B-AAB80576C8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6CA4538-115C-5F58-C85E-FACEAB8F0A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429CBA7-AF6C-4C28-19B3-7F6AAE740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64CA7-A1CE-454A-93AA-241ECE829425}" type="datetimeFigureOut">
              <a:rPr lang="es-MX" smtClean="0"/>
              <a:t>14/02/2025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62168BE-6561-AA7C-D24F-7D1C95B4C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CE42EAF-11C7-E433-FB43-A1A3C0D49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2DD83-3520-4068-A9A6-4143260D7BD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90558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4C04295-FA0B-446C-876C-4FA5D56DC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63A6823-E16F-5F5D-DC05-D88C751A01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9347FB8-BEA5-359C-16E2-1FF0C04CEF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E64CA7-A1CE-454A-93AA-241ECE829425}" type="datetimeFigureOut">
              <a:rPr lang="es-MX" smtClean="0"/>
              <a:t>14/02/2025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574A17-DB1F-3107-551A-A3A7230164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88FDB89-BC30-35EB-9965-0DE84F49C6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E2DD83-3520-4068-A9A6-4143260D7BD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57074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Piezas de rompecabezas en 3D">
            <a:extLst>
              <a:ext uri="{FF2B5EF4-FFF2-40B4-BE49-F238E27FC236}">
                <a16:creationId xmlns:a16="http://schemas.microsoft.com/office/drawing/2014/main" id="{79CB74B2-E480-DCB4-1F71-D8D39735DDE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994" y="0"/>
            <a:ext cx="7886006" cy="687025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C22E4FF8-31D9-2BA9-BF10-194CDA87C963}"/>
              </a:ext>
            </a:extLst>
          </p:cNvPr>
          <p:cNvSpPr txBox="1"/>
          <p:nvPr/>
        </p:nvSpPr>
        <p:spPr>
          <a:xfrm>
            <a:off x="16114" y="2060434"/>
            <a:ext cx="8232883" cy="2960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1.- Seguridad</a:t>
            </a:r>
            <a:r>
              <a:rPr lang="es-ES" dirty="0">
                <a:solidFill>
                  <a:schemeClr val="tx2">
                    <a:lumMod val="75000"/>
                    <a:lumOff val="25000"/>
                  </a:schemeClr>
                </a:solidFill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s-ES" dirty="0">
                <a:solidFill>
                  <a:schemeClr val="tx2">
                    <a:lumMod val="50000"/>
                    <a:lumOff val="50000"/>
                  </a:schemeClr>
                </a:solidFill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	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1.1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Explicar la arquitectura</a:t>
            </a:r>
            <a:endParaRPr lang="es-MX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Aptos" panose="020B00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s-ES" dirty="0">
                <a:solidFill>
                  <a:schemeClr val="tx2">
                    <a:lumMod val="75000"/>
                    <a:lumOff val="25000"/>
                  </a:schemeClr>
                </a:solidFill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2.- Desarrollo.</a:t>
            </a:r>
            <a:endParaRPr lang="es-ES" dirty="0">
              <a:solidFill>
                <a:schemeClr val="tx2">
                  <a:lumMod val="50000"/>
                  <a:lumOff val="50000"/>
                </a:schemeClr>
              </a:solidFill>
              <a:latin typeface="Aptos" panose="020B0004020202020204" pitchFamily="34" charset="0"/>
              <a:ea typeface="Aptos" panose="020B0004020202020204" pitchFamily="34" charset="0"/>
              <a:cs typeface="Aptos" panose="020B00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s-ES" dirty="0">
                <a:solidFill>
                  <a:schemeClr val="tx2">
                    <a:lumMod val="75000"/>
                    <a:lumOff val="25000"/>
                  </a:schemeClr>
                </a:solidFill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	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2.1 Estructura de aplicaciones</a:t>
            </a:r>
            <a:endParaRPr lang="es-ES" dirty="0">
              <a:solidFill>
                <a:schemeClr val="tx1">
                  <a:lumMod val="75000"/>
                  <a:lumOff val="25000"/>
                </a:schemeClr>
              </a:solidFill>
              <a:latin typeface="Aptos" panose="020B0004020202020204" pitchFamily="34" charset="0"/>
              <a:ea typeface="Aptos" panose="020B0004020202020204" pitchFamily="34" charset="0"/>
              <a:cs typeface="Aptos" panose="020B00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	2.2 Lenguajes de Programación</a:t>
            </a:r>
            <a:endParaRPr lang="es-MX" dirty="0">
              <a:solidFill>
                <a:schemeClr val="tx1">
                  <a:lumMod val="75000"/>
                  <a:lumOff val="25000"/>
                </a:schemeClr>
              </a:solidFill>
              <a:latin typeface="Aptos" panose="020B0004020202020204" pitchFamily="34" charset="0"/>
              <a:ea typeface="Aptos" panose="020B0004020202020204" pitchFamily="34" charset="0"/>
              <a:cs typeface="Aptos" panose="020B00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	2.3 Estructura de tablas</a:t>
            </a:r>
            <a:endParaRPr lang="es-MX" dirty="0">
              <a:solidFill>
                <a:schemeClr val="tx1">
                  <a:lumMod val="75000"/>
                  <a:lumOff val="25000"/>
                </a:schemeClr>
              </a:solidFill>
              <a:latin typeface="Aptos" panose="020B0004020202020204" pitchFamily="34" charset="0"/>
              <a:ea typeface="Aptos" panose="020B0004020202020204" pitchFamily="34" charset="0"/>
              <a:cs typeface="Aptos" panose="020B00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s-MX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	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2.4 Número de Aplicaciones</a:t>
            </a:r>
            <a:endParaRPr lang="es-MX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Aptos" panose="020B0004020202020204" pitchFamily="34" charset="0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041D9F57-6894-87F8-CC33-E78BF130C256}"/>
              </a:ext>
            </a:extLst>
          </p:cNvPr>
          <p:cNvSpPr/>
          <p:nvPr/>
        </p:nvSpPr>
        <p:spPr>
          <a:xfrm>
            <a:off x="2965091" y="421000"/>
            <a:ext cx="23880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TEM</a:t>
            </a:r>
            <a:r>
              <a:rPr lang="es-ES" sz="54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AS</a:t>
            </a:r>
            <a:r>
              <a:rPr lang="es-E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6413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Diagrama&#10;&#10;El contenido generado por IA puede ser incorrecto.">
            <a:extLst>
              <a:ext uri="{FF2B5EF4-FFF2-40B4-BE49-F238E27FC236}">
                <a16:creationId xmlns:a16="http://schemas.microsoft.com/office/drawing/2014/main" id="{BC89DE97-677C-2434-DA7D-88882BC7D6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0" b="75285"/>
          <a:stretch/>
        </p:blipFill>
        <p:spPr>
          <a:xfrm>
            <a:off x="302562" y="719435"/>
            <a:ext cx="11827945" cy="741978"/>
          </a:xfrm>
          <a:prstGeom prst="rect">
            <a:avLst/>
          </a:prstGeom>
        </p:spPr>
      </p:pic>
      <p:pic>
        <p:nvPicPr>
          <p:cNvPr id="6" name="Imagen 5" descr="Diagrama&#10;&#10;El contenido generado por IA puede ser incorrecto.">
            <a:extLst>
              <a:ext uri="{FF2B5EF4-FFF2-40B4-BE49-F238E27FC236}">
                <a16:creationId xmlns:a16="http://schemas.microsoft.com/office/drawing/2014/main" id="{05EC1C7F-71FA-791D-C943-793DF9B481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0" t="22549"/>
          <a:stretch/>
        </p:blipFill>
        <p:spPr>
          <a:xfrm>
            <a:off x="182028" y="2567628"/>
            <a:ext cx="11827944" cy="2592925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89E54C49-5C0A-D3E6-2955-83BD97B0FB75}"/>
              </a:ext>
            </a:extLst>
          </p:cNvPr>
          <p:cNvSpPr txBox="1"/>
          <p:nvPr/>
        </p:nvSpPr>
        <p:spPr>
          <a:xfrm>
            <a:off x="499803" y="481389"/>
            <a:ext cx="19067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chemeClr val="accent1"/>
                </a:solidFill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1.1 A</a:t>
            </a:r>
            <a:r>
              <a:rPr lang="es-ES" sz="1800" dirty="0">
                <a:solidFill>
                  <a:schemeClr val="accent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rquitectura</a:t>
            </a:r>
            <a:endParaRPr lang="es-MX" dirty="0"/>
          </a:p>
        </p:txBody>
      </p:sp>
      <p:sp>
        <p:nvSpPr>
          <p:cNvPr id="8" name="Triángulo isósceles 7">
            <a:extLst>
              <a:ext uri="{FF2B5EF4-FFF2-40B4-BE49-F238E27FC236}">
                <a16:creationId xmlns:a16="http://schemas.microsoft.com/office/drawing/2014/main" id="{682211B7-59F7-F68E-A241-6458BA23122A}"/>
              </a:ext>
            </a:extLst>
          </p:cNvPr>
          <p:cNvSpPr/>
          <p:nvPr/>
        </p:nvSpPr>
        <p:spPr>
          <a:xfrm rot="5400000">
            <a:off x="415638" y="616698"/>
            <a:ext cx="168330" cy="98714"/>
          </a:xfrm>
          <a:prstGeom prst="triangle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84285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Diagrama&#10;&#10;El contenido generado por IA puede ser incorrecto.">
            <a:extLst>
              <a:ext uri="{FF2B5EF4-FFF2-40B4-BE49-F238E27FC236}">
                <a16:creationId xmlns:a16="http://schemas.microsoft.com/office/drawing/2014/main" id="{04B97B9E-A756-C4C8-8231-2FB396E14A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013" y="0"/>
            <a:ext cx="10936905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18DFE27A-471A-7129-5C72-A64B40B58844}"/>
              </a:ext>
            </a:extLst>
          </p:cNvPr>
          <p:cNvSpPr txBox="1"/>
          <p:nvPr/>
        </p:nvSpPr>
        <p:spPr>
          <a:xfrm>
            <a:off x="499803" y="481389"/>
            <a:ext cx="16781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chemeClr val="accent1"/>
                </a:solidFill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2.1 Estructura</a:t>
            </a:r>
            <a:endParaRPr lang="es-MX" dirty="0"/>
          </a:p>
        </p:txBody>
      </p:sp>
      <p:sp>
        <p:nvSpPr>
          <p:cNvPr id="5" name="Triángulo isósceles 4">
            <a:extLst>
              <a:ext uri="{FF2B5EF4-FFF2-40B4-BE49-F238E27FC236}">
                <a16:creationId xmlns:a16="http://schemas.microsoft.com/office/drawing/2014/main" id="{7375A6F4-C9B6-E592-AC31-9B07BAA28E19}"/>
              </a:ext>
            </a:extLst>
          </p:cNvPr>
          <p:cNvSpPr/>
          <p:nvPr/>
        </p:nvSpPr>
        <p:spPr>
          <a:xfrm rot="5400000">
            <a:off x="415638" y="616698"/>
            <a:ext cx="168330" cy="98714"/>
          </a:xfrm>
          <a:prstGeom prst="triangle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05007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Diagrama&#10;&#10;El contenido generado por IA puede ser incorrecto.">
            <a:extLst>
              <a:ext uri="{FF2B5EF4-FFF2-40B4-BE49-F238E27FC236}">
                <a16:creationId xmlns:a16="http://schemas.microsoft.com/office/drawing/2014/main" id="{5AD55CDE-E413-9A11-13C8-FB45C4EA9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004" y="0"/>
            <a:ext cx="11104392" cy="68580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E539602-C460-D3B0-0F0C-ACDAD547305E}"/>
              </a:ext>
            </a:extLst>
          </p:cNvPr>
          <p:cNvSpPr txBox="1"/>
          <p:nvPr/>
        </p:nvSpPr>
        <p:spPr>
          <a:xfrm>
            <a:off x="499803" y="481389"/>
            <a:ext cx="16324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chemeClr val="accent1"/>
                </a:solidFill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2.1 Estructura</a:t>
            </a:r>
            <a:endParaRPr lang="es-MX" dirty="0"/>
          </a:p>
        </p:txBody>
      </p:sp>
      <p:sp>
        <p:nvSpPr>
          <p:cNvPr id="3" name="Triángulo isósceles 2">
            <a:extLst>
              <a:ext uri="{FF2B5EF4-FFF2-40B4-BE49-F238E27FC236}">
                <a16:creationId xmlns:a16="http://schemas.microsoft.com/office/drawing/2014/main" id="{3C597CB2-1B21-D1C8-5F28-0E8D2CAF0B64}"/>
              </a:ext>
            </a:extLst>
          </p:cNvPr>
          <p:cNvSpPr/>
          <p:nvPr/>
        </p:nvSpPr>
        <p:spPr>
          <a:xfrm rot="5400000">
            <a:off x="415638" y="616698"/>
            <a:ext cx="168330" cy="98714"/>
          </a:xfrm>
          <a:prstGeom prst="triangle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26379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Diagrama&#10;&#10;El contenido generado por IA puede ser incorrecto.">
            <a:extLst>
              <a:ext uri="{FF2B5EF4-FFF2-40B4-BE49-F238E27FC236}">
                <a16:creationId xmlns:a16="http://schemas.microsoft.com/office/drawing/2014/main" id="{282923EB-C7B2-780F-3822-DF767DCCB3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4" t="18046" r="8254" b="18850"/>
          <a:stretch/>
        </p:blipFill>
        <p:spPr>
          <a:xfrm>
            <a:off x="257922" y="548639"/>
            <a:ext cx="11967100" cy="50292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C61C0692-4507-AD91-1CC5-527F117FF0C2}"/>
              </a:ext>
            </a:extLst>
          </p:cNvPr>
          <p:cNvSpPr txBox="1"/>
          <p:nvPr/>
        </p:nvSpPr>
        <p:spPr>
          <a:xfrm>
            <a:off x="499802" y="481389"/>
            <a:ext cx="35235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chemeClr val="accent1"/>
                </a:solidFill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2.2 Lenguajes de Programación</a:t>
            </a:r>
            <a:endParaRPr lang="es-MX" dirty="0"/>
          </a:p>
        </p:txBody>
      </p:sp>
      <p:sp>
        <p:nvSpPr>
          <p:cNvPr id="6" name="Triángulo isósceles 5">
            <a:extLst>
              <a:ext uri="{FF2B5EF4-FFF2-40B4-BE49-F238E27FC236}">
                <a16:creationId xmlns:a16="http://schemas.microsoft.com/office/drawing/2014/main" id="{BDEA6908-F1A0-9D7F-2B81-E33A7CB3421A}"/>
              </a:ext>
            </a:extLst>
          </p:cNvPr>
          <p:cNvSpPr/>
          <p:nvPr/>
        </p:nvSpPr>
        <p:spPr>
          <a:xfrm rot="5400000">
            <a:off x="415638" y="616698"/>
            <a:ext cx="168330" cy="98714"/>
          </a:xfrm>
          <a:prstGeom prst="triangle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20451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Aplicación&#10;&#10;El contenido generado por IA puede ser incorrecto.">
            <a:extLst>
              <a:ext uri="{FF2B5EF4-FFF2-40B4-BE49-F238E27FC236}">
                <a16:creationId xmlns:a16="http://schemas.microsoft.com/office/drawing/2014/main" id="{2848DC67-519E-8271-EBF2-11094C6CF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5359" y="115068"/>
            <a:ext cx="2104065" cy="6471744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7" name="Imagen 6" descr="Texto&#10;&#10;El contenido generado por IA puede ser incorrecto.">
            <a:extLst>
              <a:ext uri="{FF2B5EF4-FFF2-40B4-BE49-F238E27FC236}">
                <a16:creationId xmlns:a16="http://schemas.microsoft.com/office/drawing/2014/main" id="{643768FC-084E-1405-5D69-E1A4249181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107" y="115067"/>
            <a:ext cx="2259473" cy="2612337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9" name="Imagen 8" descr="Texto&#10;&#10;El contenido generado por IA puede ser incorrecto.">
            <a:extLst>
              <a:ext uri="{FF2B5EF4-FFF2-40B4-BE49-F238E27FC236}">
                <a16:creationId xmlns:a16="http://schemas.microsoft.com/office/drawing/2014/main" id="{CDA54E92-D2EB-2B56-0F16-D732417262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260" y="3479641"/>
            <a:ext cx="2160883" cy="1532934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11" name="Imagen 10" descr="Interfaz de usuario gráfica, Texto, Aplicación, Chat o mensaje de texto&#10;&#10;El contenido generado por IA puede ser incorrecto.">
            <a:extLst>
              <a:ext uri="{FF2B5EF4-FFF2-40B4-BE49-F238E27FC236}">
                <a16:creationId xmlns:a16="http://schemas.microsoft.com/office/drawing/2014/main" id="{D1D1EBCE-A5C0-CBBA-524F-DB584C3996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5781" y="3479641"/>
            <a:ext cx="2115633" cy="1238662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13" name="Imagen 12" descr="Interfaz de usuario gráfica, Texto, Aplicación, Chat o mensaje de texto&#10;&#10;El contenido generado por IA puede ser incorrecto.">
            <a:extLst>
              <a:ext uri="{FF2B5EF4-FFF2-40B4-BE49-F238E27FC236}">
                <a16:creationId xmlns:a16="http://schemas.microsoft.com/office/drawing/2014/main" id="{D212BF64-946A-D81B-768B-D6CB157B4D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6239" y="3525361"/>
            <a:ext cx="1989914" cy="1587582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15" name="Imagen 14" descr="Interfaz de usuario gráfica, Texto, Aplicación, Chat o mensaje de texto&#10;&#10;El contenido generado por IA puede ser incorrecto.">
            <a:extLst>
              <a:ext uri="{FF2B5EF4-FFF2-40B4-BE49-F238E27FC236}">
                <a16:creationId xmlns:a16="http://schemas.microsoft.com/office/drawing/2014/main" id="{5B217EBA-9429-5994-5DF5-541F783CACA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5781" y="115067"/>
            <a:ext cx="2115722" cy="1871388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17" name="Imagen 16" descr="Interfaz de usuario gráfica, Texto, Aplicación&#10;&#10;El contenido generado por IA puede ser incorrecto.">
            <a:extLst>
              <a:ext uri="{FF2B5EF4-FFF2-40B4-BE49-F238E27FC236}">
                <a16:creationId xmlns:a16="http://schemas.microsoft.com/office/drawing/2014/main" id="{87CF2A92-7668-3261-3568-30CB077C24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5247" y="115067"/>
            <a:ext cx="1872930" cy="917574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19" name="Imagen 18" descr="Interfaz de usuario gráfica, Texto, Aplicación, Chat o mensaje de texto&#10;&#10;El contenido generado por IA puede ser incorrecto.">
            <a:extLst>
              <a:ext uri="{FF2B5EF4-FFF2-40B4-BE49-F238E27FC236}">
                <a16:creationId xmlns:a16="http://schemas.microsoft.com/office/drawing/2014/main" id="{8975A92C-D0DE-27F4-43B9-E30EA2BFA1B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5247" y="1233867"/>
            <a:ext cx="1793148" cy="636116"/>
          </a:xfrm>
          <a:prstGeom prst="rect">
            <a:avLst/>
          </a:prstGeom>
          <a:ln>
            <a:solidFill>
              <a:srgbClr val="0070C0"/>
            </a:solidFill>
          </a:ln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FD803901-E5C6-8647-90A1-5E06C53C8FC6}"/>
              </a:ext>
            </a:extLst>
          </p:cNvPr>
          <p:cNvSpPr txBox="1"/>
          <p:nvPr/>
        </p:nvSpPr>
        <p:spPr>
          <a:xfrm>
            <a:off x="499802" y="481389"/>
            <a:ext cx="35235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chemeClr val="accent1"/>
                </a:solidFill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2.3 Estructura Tablas.</a:t>
            </a:r>
            <a:endParaRPr lang="es-MX" dirty="0"/>
          </a:p>
        </p:txBody>
      </p:sp>
      <p:sp>
        <p:nvSpPr>
          <p:cNvPr id="6" name="Triángulo isósceles 5">
            <a:extLst>
              <a:ext uri="{FF2B5EF4-FFF2-40B4-BE49-F238E27FC236}">
                <a16:creationId xmlns:a16="http://schemas.microsoft.com/office/drawing/2014/main" id="{126B500A-D6C3-E152-DEAD-40703C68319E}"/>
              </a:ext>
            </a:extLst>
          </p:cNvPr>
          <p:cNvSpPr/>
          <p:nvPr/>
        </p:nvSpPr>
        <p:spPr>
          <a:xfrm rot="5400000">
            <a:off x="415638" y="616698"/>
            <a:ext cx="168330" cy="98714"/>
          </a:xfrm>
          <a:prstGeom prst="triangle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95864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Diagrama&#10;&#10;El contenido generado por IA puede ser incorrecto.">
            <a:extLst>
              <a:ext uri="{FF2B5EF4-FFF2-40B4-BE49-F238E27FC236}">
                <a16:creationId xmlns:a16="http://schemas.microsoft.com/office/drawing/2014/main" id="{F09AC872-994A-27AC-3F06-F54492C27B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863" y="781396"/>
            <a:ext cx="11733792" cy="5204342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C0E7AD4F-9543-C993-B73F-B227E6E3E7B1}"/>
              </a:ext>
            </a:extLst>
          </p:cNvPr>
          <p:cNvSpPr txBox="1"/>
          <p:nvPr/>
        </p:nvSpPr>
        <p:spPr>
          <a:xfrm>
            <a:off x="499802" y="481389"/>
            <a:ext cx="35235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chemeClr val="accent1"/>
                </a:solidFill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Resultado.</a:t>
            </a:r>
            <a:endParaRPr lang="es-MX" dirty="0"/>
          </a:p>
        </p:txBody>
      </p:sp>
      <p:sp>
        <p:nvSpPr>
          <p:cNvPr id="3" name="Triángulo isósceles 2">
            <a:extLst>
              <a:ext uri="{FF2B5EF4-FFF2-40B4-BE49-F238E27FC236}">
                <a16:creationId xmlns:a16="http://schemas.microsoft.com/office/drawing/2014/main" id="{D56211DE-0BC1-BE38-132B-EB2919678462}"/>
              </a:ext>
            </a:extLst>
          </p:cNvPr>
          <p:cNvSpPr/>
          <p:nvPr/>
        </p:nvSpPr>
        <p:spPr>
          <a:xfrm rot="5400000">
            <a:off x="415638" y="616698"/>
            <a:ext cx="168330" cy="98714"/>
          </a:xfrm>
          <a:prstGeom prst="triangle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02182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nterfaz de usuario gráfica, Diagrama&#10;&#10;El contenido generado por IA puede ser incorrecto.">
            <a:extLst>
              <a:ext uri="{FF2B5EF4-FFF2-40B4-BE49-F238E27FC236}">
                <a16:creationId xmlns:a16="http://schemas.microsoft.com/office/drawing/2014/main" id="{CA563087-8182-EB37-D446-EB82B1B602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726" y="797155"/>
            <a:ext cx="10138949" cy="5808032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3C7C14A9-8D6F-CF60-4A62-FE6E908CCAB2}"/>
              </a:ext>
            </a:extLst>
          </p:cNvPr>
          <p:cNvSpPr txBox="1"/>
          <p:nvPr/>
        </p:nvSpPr>
        <p:spPr>
          <a:xfrm>
            <a:off x="499802" y="481389"/>
            <a:ext cx="35235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chemeClr val="accent1"/>
                </a:solidFill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Resultado.</a:t>
            </a:r>
            <a:endParaRPr lang="es-MX" dirty="0"/>
          </a:p>
        </p:txBody>
      </p:sp>
      <p:sp>
        <p:nvSpPr>
          <p:cNvPr id="3" name="Triángulo isósceles 2">
            <a:extLst>
              <a:ext uri="{FF2B5EF4-FFF2-40B4-BE49-F238E27FC236}">
                <a16:creationId xmlns:a16="http://schemas.microsoft.com/office/drawing/2014/main" id="{2243A0A0-4876-DC66-4272-4F9E533C1C33}"/>
              </a:ext>
            </a:extLst>
          </p:cNvPr>
          <p:cNvSpPr/>
          <p:nvPr/>
        </p:nvSpPr>
        <p:spPr>
          <a:xfrm rot="5400000">
            <a:off x="415638" y="616698"/>
            <a:ext cx="168330" cy="98714"/>
          </a:xfrm>
          <a:prstGeom prst="triangle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80269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74F63FDA-6CC7-B94A-E38F-9E219BE3CAB3}"/>
              </a:ext>
            </a:extLst>
          </p:cNvPr>
          <p:cNvSpPr txBox="1"/>
          <p:nvPr/>
        </p:nvSpPr>
        <p:spPr>
          <a:xfrm>
            <a:off x="1381239" y="1016690"/>
            <a:ext cx="609731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800" dirty="0"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Sistemas WEB.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Portal 5s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Sugerencias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Soporte Técnico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Auditoria por capas (</a:t>
            </a:r>
            <a:r>
              <a:rPr lang="es-MX" sz="18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LPA’s</a:t>
            </a:r>
            <a:r>
              <a:rPr lang="es-MX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) 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Seguimiento de Proyectos (OTS) </a:t>
            </a:r>
          </a:p>
          <a:p>
            <a:pPr marL="342900" indent="-342900">
              <a:buFont typeface="+mj-lt"/>
              <a:buAutoNum type="arabicPeriod"/>
            </a:pPr>
            <a:r>
              <a:rPr lang="es-MX" dirty="0"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Seguimiento de </a:t>
            </a:r>
            <a:r>
              <a:rPr lang="es-MX" dirty="0" err="1"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EADs</a:t>
            </a:r>
            <a:r>
              <a:rPr lang="es-MX" dirty="0"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endParaRPr lang="es-MX" dirty="0">
              <a:latin typeface="Aptos" panose="020B0004020202020204" pitchFamily="34" charset="0"/>
              <a:ea typeface="Aptos" panose="020B0004020202020204" pitchFamily="34" charset="0"/>
              <a:cs typeface="Aptos" panose="020B0004020202020204" pitchFamily="34" charset="0"/>
            </a:endParaRPr>
          </a:p>
          <a:p>
            <a:r>
              <a:rPr lang="es-MX" sz="1800" dirty="0" err="1"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APKs</a:t>
            </a:r>
            <a:endParaRPr lang="es-MX" sz="1800" dirty="0">
              <a:solidFill>
                <a:schemeClr val="tx2">
                  <a:lumMod val="50000"/>
                  <a:lumOff val="50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Aptos" panose="020B0004020202020204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s-MX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Aptos" panose="020B0004020202020204" pitchFamily="34" charset="0"/>
              </a:rPr>
              <a:t>5’s</a:t>
            </a:r>
            <a:endParaRPr lang="es-MX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Aptos" panose="020B0004020202020204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s-MX" sz="1800" dirty="0" err="1">
                <a:effectLst/>
                <a:latin typeface="Aptos" panose="020B0004020202020204" pitchFamily="34" charset="0"/>
                <a:ea typeface="Times New Roman" panose="02020603050405020304" pitchFamily="18" charset="0"/>
                <a:cs typeface="Aptos" panose="020B0004020202020204" pitchFamily="34" charset="0"/>
              </a:rPr>
              <a:t>LPA’s</a:t>
            </a:r>
            <a:endParaRPr lang="es-MX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Aptos" panose="020B0004020202020204" pitchFamily="34" charset="0"/>
            </a:endParaRPr>
          </a:p>
          <a:p>
            <a:endParaRPr lang="es-MX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Aptos" panose="020B0004020202020204" pitchFamily="34" charset="0"/>
            </a:endParaRPr>
          </a:p>
          <a:p>
            <a:r>
              <a:rPr lang="es-MX" sz="1800" dirty="0"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APP Hibrida.</a:t>
            </a:r>
          </a:p>
          <a:p>
            <a:pPr marL="342900" indent="-342900">
              <a:buFont typeface="+mj-lt"/>
              <a:buAutoNum type="arabicPeriod"/>
            </a:pPr>
            <a:r>
              <a:rPr lang="es-MX" dirty="0"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Sugerencias.</a:t>
            </a:r>
            <a:endParaRPr lang="es-MX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Aptos" panose="020B0004020202020204" pitchFamily="34" charset="0"/>
            </a:endParaRPr>
          </a:p>
          <a:p>
            <a:r>
              <a:rPr lang="es-MX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 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AAF8D255-B70A-98F7-C8FB-B0E716657D82}"/>
              </a:ext>
            </a:extLst>
          </p:cNvPr>
          <p:cNvSpPr txBox="1"/>
          <p:nvPr/>
        </p:nvSpPr>
        <p:spPr>
          <a:xfrm>
            <a:off x="499802" y="481389"/>
            <a:ext cx="35235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chemeClr val="accent1"/>
                </a:solidFill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  <a:t>2.4 Número de Aplicaciones.</a:t>
            </a:r>
            <a:endParaRPr lang="es-MX" dirty="0"/>
          </a:p>
        </p:txBody>
      </p:sp>
      <p:sp>
        <p:nvSpPr>
          <p:cNvPr id="3" name="Triángulo isósceles 2">
            <a:extLst>
              <a:ext uri="{FF2B5EF4-FFF2-40B4-BE49-F238E27FC236}">
                <a16:creationId xmlns:a16="http://schemas.microsoft.com/office/drawing/2014/main" id="{B0B40087-E433-A330-DA42-4F1EE056D317}"/>
              </a:ext>
            </a:extLst>
          </p:cNvPr>
          <p:cNvSpPr/>
          <p:nvPr/>
        </p:nvSpPr>
        <p:spPr>
          <a:xfrm rot="5400000">
            <a:off x="415638" y="616698"/>
            <a:ext cx="168330" cy="98714"/>
          </a:xfrm>
          <a:prstGeom prst="triangle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5096368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</TotalTime>
  <Words>90</Words>
  <Application>Microsoft Office PowerPoint</Application>
  <PresentationFormat>Panorámica</PresentationFormat>
  <Paragraphs>31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Genaro Villanueva Perez</dc:creator>
  <cp:lastModifiedBy>Genaro Villanueva Perez</cp:lastModifiedBy>
  <cp:revision>5</cp:revision>
  <dcterms:created xsi:type="dcterms:W3CDTF">2025-02-13T15:01:09Z</dcterms:created>
  <dcterms:modified xsi:type="dcterms:W3CDTF">2025-02-14T17:31:55Z</dcterms:modified>
</cp:coreProperties>
</file>

<file path=docProps/thumbnail.jpeg>
</file>